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440988" cy="7561263"/>
  <p:notesSz cx="6797675" cy="9926638"/>
  <p:defaultTextStyle>
    <a:defPPr>
      <a:defRPr lang="fr-FR"/>
    </a:defPPr>
    <a:lvl1pPr marL="0" algn="l" defTabSz="1028700">
      <a:defRPr sz="20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>
      <a:defRPr sz="20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>
      <a:defRPr sz="20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>
      <a:defRPr sz="20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>
      <a:defRPr sz="20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>
      <a:defRPr sz="20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>
      <a:defRPr sz="20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>
      <a:defRPr sz="20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>
      <a:defRPr sz="20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4B5280A-D49B-CF83-8F35-40DDD89F4696}">
  <a:tblStyle styleId="{74B5280A-D49B-CF83-8F35-40DDD89F4696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504" y="-15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6E4FE-B91C-4A5E-9686-070647348A0E}" type="datetimeFigureOut">
              <a:rPr lang="fr-FR" smtClean="0"/>
              <a:t>17/01/2025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87438" y="1241425"/>
            <a:ext cx="46228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3" y="4776791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9A734-419E-49DB-9385-85A26D7C6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30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9A734-419E-49DB-9385-85A26D7C6B2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997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 bwMode="auto">
          <a:xfrm>
            <a:off x="783073" y="2348893"/>
            <a:ext cx="8874840" cy="1620771"/>
          </a:xfrm>
        </p:spPr>
        <p:txBody>
          <a:bodyPr/>
          <a:lstStyle/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66147" y="4284716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Cliquez pour modifier le style des sous-titres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5655A5-6CC5-48EB-B793-6153A66CCE82}" type="datetimeFigureOut">
              <a:rPr lang="fr-FR"/>
              <a:t>17/01/2025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A79EBB7-3B89-4786-9D0A-2935FA9BDEF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5655A5-6CC5-48EB-B793-6153A66CCE82}" type="datetimeFigureOut">
              <a:rPr lang="fr-FR"/>
              <a:t>17/01/2025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A79EBB7-3B89-4786-9D0A-2935FA9BDEF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7569716" y="302802"/>
            <a:ext cx="2349222" cy="6451578"/>
          </a:xfrm>
        </p:spPr>
        <p:txBody>
          <a:bodyPr vert="eaVert"/>
          <a:lstStyle/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522050" y="302802"/>
            <a:ext cx="6873650" cy="645157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5655A5-6CC5-48EB-B793-6153A66CCE82}" type="datetimeFigureOut">
              <a:rPr lang="fr-FR"/>
              <a:t>17/01/2025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A79EBB7-3B89-4786-9D0A-2935FA9BDEF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5655A5-6CC5-48EB-B793-6153A66CCE82}" type="datetimeFigureOut">
              <a:rPr lang="fr-FR"/>
              <a:t>17/01/2025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A79EBB7-3B89-4786-9D0A-2935FA9BDEF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24766" y="4858812"/>
            <a:ext cx="8874840" cy="150175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24766" y="3204786"/>
            <a:ext cx="887484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5655A5-6CC5-48EB-B793-6153A66CCE82}" type="datetimeFigureOut">
              <a:rPr lang="fr-FR"/>
              <a:t>17/01/2025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A79EBB7-3B89-4786-9D0A-2935FA9BDEF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522050" y="1764295"/>
            <a:ext cx="4611436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5307502" y="1764295"/>
            <a:ext cx="4611436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5655A5-6CC5-48EB-B793-6153A66CCE82}" type="datetimeFigureOut">
              <a:rPr lang="fr-FR"/>
              <a:t>17/01/2025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A79EBB7-3B89-4786-9D0A-2935FA9BDEF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522049" y="1692533"/>
            <a:ext cx="4613250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522049" y="2397901"/>
            <a:ext cx="4613250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5303877" y="1692533"/>
            <a:ext cx="4615062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8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5303877" y="2397901"/>
            <a:ext cx="4615062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9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5655A5-6CC5-48EB-B793-6153A66CCE82}" type="datetimeFigureOut">
              <a:rPr lang="fr-FR"/>
              <a:t>17/01/2025</a:t>
            </a:fld>
            <a:endParaRPr lang="fr-FR"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A79EBB7-3B89-4786-9D0A-2935FA9BDEF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5655A5-6CC5-48EB-B793-6153A66CCE82}" type="datetimeFigureOut">
              <a:rPr lang="fr-FR"/>
              <a:t>17/01/2025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A79EBB7-3B89-4786-9D0A-2935FA9BDEF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5655A5-6CC5-48EB-B793-6153A66CCE82}" type="datetimeFigureOut">
              <a:rPr lang="fr-FR"/>
              <a:t>17/01/2025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A79EBB7-3B89-4786-9D0A-2935FA9BDEF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522050" y="301050"/>
            <a:ext cx="343501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082136" y="301051"/>
            <a:ext cx="5836802" cy="645332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522050" y="1582264"/>
            <a:ext cx="3435013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5655A5-6CC5-48EB-B793-6153A66CCE82}" type="datetimeFigureOut">
              <a:rPr lang="fr-FR"/>
              <a:t>17/01/2025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A79EBB7-3B89-4786-9D0A-2935FA9BDEF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2046507" y="5292884"/>
            <a:ext cx="6264593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5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2046507" y="675613"/>
            <a:ext cx="6264593" cy="4536758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2046507" y="5917739"/>
            <a:ext cx="6264593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5655A5-6CC5-48EB-B793-6153A66CCE82}" type="datetimeFigureOut">
              <a:rPr lang="fr-FR"/>
              <a:t>17/01/2025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A79EBB7-3B89-4786-9D0A-2935FA9BDEFF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522050" y="302801"/>
            <a:ext cx="9396889" cy="1260211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522050" y="1764295"/>
            <a:ext cx="9396889" cy="4990084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522049" y="7008171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55655A5-6CC5-48EB-B793-6153A66CCE82}" type="datetimeFigureOut">
              <a:rPr lang="fr-FR"/>
              <a:t>17/01/2025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3567338" y="7008171"/>
            <a:ext cx="3306313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7482708" y="7008171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A79EBB7-3B89-4786-9D0A-2935FA9BDEFF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>
        <a:spcBef>
          <a:spcPts val="0"/>
        </a:spcBef>
        <a:buNone/>
        <a:defRPr sz="50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2" indent="-385762" algn="l" defTabSz="1028700">
        <a:spcBef>
          <a:spcPts val="0"/>
        </a:spcBef>
        <a:buFont typeface="Arial"/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>
        <a:spcBef>
          <a:spcPts val="0"/>
        </a:spcBef>
        <a:buFont typeface="Arial"/>
        <a:buChar char="–"/>
        <a:defRPr sz="3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>
        <a:spcBef>
          <a:spcPts val="0"/>
        </a:spcBef>
        <a:buFont typeface="Arial"/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>
        <a:spcBef>
          <a:spcPts val="0"/>
        </a:spcBef>
        <a:buFont typeface="Arial"/>
        <a:buChar char="–"/>
        <a:defRPr sz="23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>
        <a:spcBef>
          <a:spcPts val="0"/>
        </a:spcBef>
        <a:buFont typeface="Arial"/>
        <a:buChar char="»"/>
        <a:defRPr sz="23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>
        <a:spcBef>
          <a:spcPts val="0"/>
        </a:spcBef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>
        <a:spcBef>
          <a:spcPts val="0"/>
        </a:spcBef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>
        <a:spcBef>
          <a:spcPts val="0"/>
        </a:spcBef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>
        <a:spcBef>
          <a:spcPts val="0"/>
        </a:spcBef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>
        <a:defRPr sz="20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e 5"/>
          <p:cNvGrpSpPr/>
          <p:nvPr/>
        </p:nvGrpSpPr>
        <p:grpSpPr bwMode="auto">
          <a:xfrm>
            <a:off x="1188045" y="130162"/>
            <a:ext cx="8476129" cy="381254"/>
            <a:chOff x="1132052" y="187723"/>
            <a:chExt cx="7109010" cy="435719"/>
          </a:xfrm>
        </p:grpSpPr>
        <p:sp>
          <p:nvSpPr>
            <p:cNvPr id="5" name="Rectangle à coins arrondis 3"/>
            <p:cNvSpPr/>
            <p:nvPr/>
          </p:nvSpPr>
          <p:spPr bwMode="auto">
            <a:xfrm>
              <a:off x="1132052" y="187723"/>
              <a:ext cx="7066075" cy="435719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>
                <a:latin typeface="Ubuntu Light" panose="020B0304030602030204" pitchFamily="34" charset="0"/>
              </a:endParaRPr>
            </a:p>
          </p:txBody>
        </p:sp>
        <p:sp>
          <p:nvSpPr>
            <p:cNvPr id="6" name="ZoneTexte 4"/>
            <p:cNvSpPr>
              <a:spLocks/>
            </p:cNvSpPr>
            <p:nvPr/>
          </p:nvSpPr>
          <p:spPr bwMode="auto">
            <a:xfrm>
              <a:off x="1174987" y="227420"/>
              <a:ext cx="7066075" cy="316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fr-FR" sz="1200" dirty="0">
                  <a:solidFill>
                    <a:schemeClr val="accent6">
                      <a:lumMod val="50000"/>
                    </a:schemeClr>
                  </a:solidFill>
                  <a:latin typeface="Ubuntu Light" panose="020B0304030602030204" pitchFamily="34" charset="0"/>
                </a:rPr>
                <a:t>ORGANIGRAMME DES SERVICES ADMINISTRATIFS DE LA FACULTÉ DE DROIT, AES ET ADMINISTRATION PUBLIQUE</a:t>
              </a:r>
            </a:p>
          </p:txBody>
        </p:sp>
      </p:grpSp>
      <p:grpSp>
        <p:nvGrpSpPr>
          <p:cNvPr id="7" name="Diagramme 7"/>
          <p:cNvGrpSpPr/>
          <p:nvPr/>
        </p:nvGrpSpPr>
        <p:grpSpPr bwMode="auto">
          <a:xfrm>
            <a:off x="467966" y="540271"/>
            <a:ext cx="7310674" cy="1089096"/>
            <a:chOff x="237069" y="-31653"/>
            <a:chExt cx="7310674" cy="1089096"/>
          </a:xfrm>
        </p:grpSpPr>
        <p:sp>
          <p:nvSpPr>
            <p:cNvPr id="8" name="Forme libre : forme 7"/>
            <p:cNvSpPr/>
            <p:nvPr/>
          </p:nvSpPr>
          <p:spPr bwMode="auto">
            <a:xfrm>
              <a:off x="5326158" y="385100"/>
              <a:ext cx="2221585" cy="216117"/>
            </a:xfrm>
            <a:custGeom>
              <a:avLst/>
              <a:gdLst/>
              <a:ahLst/>
              <a:cxnLst/>
              <a:rect l="0" t="0" r="0" b="0"/>
              <a:pathLst>
                <a:path w="4093567" h="216117" extrusionOk="0">
                  <a:moveTo>
                    <a:pt x="0" y="0"/>
                  </a:moveTo>
                  <a:lnTo>
                    <a:pt x="4093567" y="0"/>
                  </a:lnTo>
                  <a:lnTo>
                    <a:pt x="4093567" y="216117"/>
                  </a:lnTo>
                </a:path>
              </a:pathLst>
            </a:custGeom>
            <a:noFill/>
            <a:ln w="25400" cap="flat" cmpd="sng" algn="ctr"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</p:spPr>
          <p:style>
            <a:lnRef idx="2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</p:sp>
        <p:sp>
          <p:nvSpPr>
            <p:cNvPr id="9" name="Forme libre : forme 8"/>
            <p:cNvSpPr/>
            <p:nvPr/>
          </p:nvSpPr>
          <p:spPr bwMode="auto">
            <a:xfrm>
              <a:off x="998412" y="385100"/>
              <a:ext cx="4327744" cy="250406"/>
            </a:xfrm>
            <a:custGeom>
              <a:avLst/>
              <a:gdLst/>
              <a:ahLst/>
              <a:cxnLst/>
              <a:rect l="0" t="0" r="0" b="0"/>
              <a:pathLst>
                <a:path w="4327746" h="250406" extrusionOk="0">
                  <a:moveTo>
                    <a:pt x="4327746" y="0"/>
                  </a:moveTo>
                  <a:lnTo>
                    <a:pt x="0" y="0"/>
                  </a:lnTo>
                  <a:lnTo>
                    <a:pt x="0" y="250406"/>
                  </a:lnTo>
                </a:path>
              </a:pathLst>
            </a:custGeom>
            <a:noFill/>
            <a:ln w="25400" cap="flat" cmpd="sng" algn="ctr"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</p:spPr>
          <p:style>
            <a:lnRef idx="2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</p:sp>
        <p:sp>
          <p:nvSpPr>
            <p:cNvPr id="10" name="Rectangle 9"/>
            <p:cNvSpPr/>
            <p:nvPr/>
          </p:nvSpPr>
          <p:spPr bwMode="auto">
            <a:xfrm>
              <a:off x="4281846" y="-31653"/>
              <a:ext cx="2088624" cy="410873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50000"/>
                    <a:satMod val="300000"/>
                  </a:schemeClr>
                </a:gs>
                <a:gs pos="35000">
                  <a:schemeClr val="accent1">
                    <a:hueOff val="0"/>
                    <a:satOff val="0"/>
                    <a:lumOff val="0"/>
                    <a:alphaOff val="0"/>
                    <a:tint val="37000"/>
                    <a:satMod val="3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tint val="15000"/>
                    <a:satMod val="35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rgbClr val="000000"/>
            </a:lnRef>
            <a:fillRef idx="2">
              <a:srgbClr val="000000"/>
            </a:fillRef>
            <a:effectRef idx="1">
              <a:srgbClr val="000000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dirty="0">
                  <a:latin typeface="Ubuntu Light" panose="020B0304030602030204" pitchFamily="34" charset="0"/>
                </a:rPr>
                <a:t>Doyen </a:t>
              </a:r>
              <a:endParaRPr sz="1100" dirty="0">
                <a:latin typeface="Ubuntu Light" panose="020B0304030602030204" pitchFamily="34" charset="0"/>
              </a:endParaRPr>
            </a:p>
            <a:p>
              <a:pPr lvl="0" algn="ctr" defTabSz="40005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dirty="0">
                  <a:latin typeface="Ubuntu Light" panose="020B0304030602030204" pitchFamily="34" charset="0"/>
                </a:rPr>
                <a:t>M. Florent PETIT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37069" y="544411"/>
              <a:ext cx="1522686" cy="51303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50000"/>
                    <a:satMod val="300000"/>
                  </a:schemeClr>
                </a:gs>
                <a:gs pos="35000">
                  <a:schemeClr val="accent1">
                    <a:hueOff val="0"/>
                    <a:satOff val="0"/>
                    <a:lumOff val="0"/>
                    <a:alphaOff val="0"/>
                    <a:tint val="37000"/>
                    <a:satMod val="3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tint val="15000"/>
                    <a:satMod val="35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rgbClr val="000000"/>
            </a:lnRef>
            <a:fillRef idx="2">
              <a:srgbClr val="000000"/>
            </a:fillRef>
            <a:effectRef idx="1">
              <a:srgbClr val="000000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dirty="0">
                  <a:latin typeface="Ubuntu Light" panose="020B0304030602030204" pitchFamily="34" charset="0"/>
                </a:rPr>
                <a:t>Premier Vice-doyen</a:t>
              </a:r>
            </a:p>
            <a:p>
              <a:pPr algn="ctr" defTabSz="311150">
                <a:lnSpc>
                  <a:spcPct val="90000"/>
                </a:lnSpc>
                <a:defRPr/>
              </a:pPr>
              <a:r>
                <a:rPr lang="fr-FR" sz="800" dirty="0">
                  <a:latin typeface="Ubuntu Light" panose="020B0304030602030204" pitchFamily="34" charset="0"/>
                </a:rPr>
                <a:t>Responsable des filières Droit et Administration publique</a:t>
              </a:r>
              <a:endParaRPr sz="800" dirty="0">
                <a:latin typeface="Ubuntu Light" panose="020B0304030602030204" pitchFamily="34" charset="0"/>
              </a:endParaRPr>
            </a:p>
            <a:p>
              <a:pPr lvl="0" algn="ctr" defTabSz="31115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dirty="0">
                  <a:latin typeface="Ubuntu Light" panose="020B0304030602030204" pitchFamily="34" charset="0"/>
                </a:rPr>
                <a:t>M. Stéphane LECLERC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394516" y="544411"/>
              <a:ext cx="1406009" cy="51303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50000"/>
                    <a:satMod val="300000"/>
                  </a:schemeClr>
                </a:gs>
                <a:gs pos="35000">
                  <a:schemeClr val="accent1">
                    <a:hueOff val="0"/>
                    <a:satOff val="0"/>
                    <a:lumOff val="0"/>
                    <a:alphaOff val="0"/>
                    <a:tint val="37000"/>
                    <a:satMod val="3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tint val="15000"/>
                    <a:satMod val="35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rgbClr val="000000"/>
            </a:lnRef>
            <a:fillRef idx="2">
              <a:srgbClr val="000000"/>
            </a:fillRef>
            <a:effectRef idx="1">
              <a:srgbClr val="000000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dirty="0">
                  <a:latin typeface="Ubuntu Light" panose="020B0304030602030204" pitchFamily="34" charset="0"/>
                </a:rPr>
                <a:t>Vice-doyen Etudiant</a:t>
              </a:r>
              <a:endParaRPr sz="800" dirty="0">
                <a:latin typeface="Ubuntu Light" panose="020B0304030602030204" pitchFamily="34" charset="0"/>
              </a:endParaRPr>
            </a:p>
            <a:p>
              <a:pPr lvl="0" algn="ctr" defTabSz="31115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dirty="0">
                  <a:solidFill>
                    <a:schemeClr val="tx1"/>
                  </a:solidFill>
                  <a:latin typeface="Ubuntu Light" panose="020B0304030602030204" pitchFamily="34" charset="0"/>
                </a:rPr>
                <a:t>M. Théo GEORGIOU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812580" y="544411"/>
              <a:ext cx="1529111" cy="51303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50000"/>
                    <a:satMod val="300000"/>
                  </a:schemeClr>
                </a:gs>
                <a:gs pos="35000">
                  <a:schemeClr val="accent1">
                    <a:hueOff val="0"/>
                    <a:satOff val="0"/>
                    <a:lumOff val="0"/>
                    <a:alphaOff val="0"/>
                    <a:tint val="37000"/>
                    <a:satMod val="3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tint val="15000"/>
                    <a:satMod val="350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rgbClr val="000000"/>
            </a:lnRef>
            <a:fillRef idx="2">
              <a:srgbClr val="000000"/>
            </a:fillRef>
            <a:effectRef idx="1">
              <a:srgbClr val="000000"/>
            </a:effectRef>
            <a:fontRef idx="minor">
              <a:schemeClr val="dk1"/>
            </a:fontRef>
          </p:style>
          <p:txBody>
            <a:bodyPr spcFirstLastPara="0" vert="horz" wrap="square" lIns="3810" tIns="3810" rIns="3810" bIns="3810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600" dirty="0">
                  <a:latin typeface="Ubuntu Light" panose="020B0304030602030204" pitchFamily="34" charset="0"/>
                </a:rPr>
                <a:t> </a:t>
              </a:r>
              <a:r>
                <a:rPr lang="fr-FR" sz="800" dirty="0">
                  <a:latin typeface="Ubuntu Light" panose="020B0304030602030204" pitchFamily="34" charset="0"/>
                </a:rPr>
                <a:t>Vice-doyenne</a:t>
              </a:r>
              <a:endParaRPr sz="800" dirty="0">
                <a:latin typeface="Ubuntu Light" panose="020B0304030602030204" pitchFamily="34" charset="0"/>
              </a:endParaRPr>
            </a:p>
            <a:p>
              <a:pPr lvl="0" algn="ctr" defTabSz="2667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dirty="0">
                  <a:latin typeface="Ubuntu Light" panose="020B0304030602030204" pitchFamily="34" charset="0"/>
                </a:rPr>
                <a:t>Responsable de la filière AES</a:t>
              </a:r>
              <a:endParaRPr sz="800" dirty="0">
                <a:latin typeface="Ubuntu Light" panose="020B0304030602030204" pitchFamily="34" charset="0"/>
              </a:endParaRPr>
            </a:p>
            <a:p>
              <a:pPr lvl="0" algn="ctr" defTabSz="2667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dirty="0">
                  <a:latin typeface="Ubuntu Light" panose="020B0304030602030204" pitchFamily="34" charset="0"/>
                </a:rPr>
                <a:t>Mme Catherine GOLHEN</a:t>
              </a:r>
            </a:p>
          </p:txBody>
        </p:sp>
      </p:grpSp>
      <p:graphicFrame>
        <p:nvGraphicFramePr>
          <p:cNvPr id="16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833219"/>
              </p:ext>
            </p:extLst>
          </p:nvPr>
        </p:nvGraphicFramePr>
        <p:xfrm>
          <a:off x="125549" y="1943808"/>
          <a:ext cx="10207514" cy="5487293"/>
        </p:xfrm>
        <a:graphic>
          <a:graphicData uri="http://schemas.openxmlformats.org/drawingml/2006/table">
            <a:tbl>
              <a:tblPr firstRow="1" bandRow="1">
                <a:tableStyleId>{74B5280A-D49B-CF83-8F35-40DDD89F4696}</a:tableStyleId>
              </a:tblPr>
              <a:tblGrid>
                <a:gridCol w="1134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3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3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22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77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081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04477">
                <a:tc gridSpan="4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fr-FR" sz="900" dirty="0">
                          <a:latin typeface="Ubuntu Light" panose="020B0304030602030204" pitchFamily="34" charset="0"/>
                        </a:rPr>
                        <a:t>Scolarité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fr-FR" sz="900" dirty="0">
                          <a:latin typeface="Ubuntu Light" panose="020B0304030602030204" pitchFamily="34" charset="0"/>
                        </a:rPr>
                        <a:t>Service Financier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fr-FR" sz="900" dirty="0">
                          <a:latin typeface="Ubuntu Light" panose="020B0304030602030204" pitchFamily="34" charset="0"/>
                        </a:rPr>
                        <a:t>Bureau de la recherche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fr-FR" sz="900" dirty="0">
                          <a:latin typeface="Ubuntu Light" panose="020B0304030602030204" pitchFamily="34" charset="0"/>
                        </a:rPr>
                        <a:t>Institut des Métiers du Droit</a:t>
                      </a:r>
                    </a:p>
                    <a:p>
                      <a:pPr algn="ctr">
                        <a:defRPr/>
                      </a:pPr>
                      <a:r>
                        <a:rPr lang="fr-FR" sz="900" dirty="0">
                          <a:latin typeface="Ubuntu Light" panose="020B0304030602030204" pitchFamily="34" charset="0"/>
                        </a:rPr>
                        <a:t> et de l’Administration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fr-FR" sz="900" dirty="0">
                          <a:latin typeface="Ubuntu Light" panose="020B0304030602030204" pitchFamily="34" charset="0"/>
                        </a:rPr>
                        <a:t>Reprographie</a:t>
                      </a:r>
                      <a:endParaRPr sz="900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dirty="0">
                          <a:latin typeface="Ubuntu Light" panose="020B0304030602030204" pitchFamily="34" charset="0"/>
                        </a:rPr>
                        <a:t>Logistique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1028700">
                        <a:defRPr/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Centre de documentation  Nicolas Politis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139">
                <a:tc gridSpan="4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fr-FR" sz="900" dirty="0">
                          <a:latin typeface="Ubuntu Light" panose="020B0304030602030204" pitchFamily="34" charset="0"/>
                        </a:rPr>
                        <a:t>Responsable</a:t>
                      </a:r>
                      <a:endParaRPr sz="900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b="1" dirty="0">
                          <a:latin typeface="Ubuntu Light" panose="020B0304030602030204" pitchFamily="34" charset="0"/>
                        </a:rPr>
                        <a:t>Mme Cécile COUTANCES</a:t>
                      </a:r>
                      <a:endParaRPr sz="900" dirty="0">
                        <a:latin typeface="Ubuntu Light" panose="020B0304030602030204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9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9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9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9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9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9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9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900" b="1" i="1" u="none" strike="noStrike" cap="none" spc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Gestionnaire</a:t>
                      </a:r>
                      <a:endParaRPr lang="fr-FR" sz="900" b="1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9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900" b="0" i="0" u="none" strike="noStrike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Gestion des bons de commande</a:t>
                      </a: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900" b="0" i="0" u="none" strike="noStrike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et des déplacements</a:t>
                      </a:r>
                    </a:p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Mme Corine TAILPIED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endParaRPr lang="fr-FR" sz="1050" b="1" dirty="0">
                        <a:solidFill>
                          <a:schemeClr val="tx1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EF1F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defRPr/>
                      </a:pPr>
                      <a:endParaRPr lang="fr-FR" sz="300" dirty="0">
                        <a:solidFill>
                          <a:schemeClr val="dk1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</a:txBody>
                  <a:tcPr marT="0" anchor="ctr">
                    <a:solidFill>
                      <a:srgbClr val="EEF1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fr-FR" sz="900" b="1" dirty="0">
                        <a:solidFill>
                          <a:schemeClr val="tx1"/>
                        </a:solidFill>
                        <a:latin typeface="Ubuntu Light" panose="020B0304030602030204" pitchFamily="34" charset="0"/>
                        <a:ea typeface="Arial"/>
                        <a:cs typeface="Arial"/>
                      </a:endParaRPr>
                    </a:p>
                  </a:txBody>
                  <a:tcPr marT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1028700">
                        <a:defRPr/>
                      </a:pPr>
                      <a:endParaRPr lang="fr-FR" sz="900" b="1" i="1" u="none" strike="noStrike" cap="none" spc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028700">
                        <a:defRPr/>
                      </a:pPr>
                      <a:endParaRPr lang="fr-FR" sz="900" b="1" i="1" u="none" strike="noStrike" cap="none" spc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028700">
                        <a:defRPr/>
                      </a:pPr>
                      <a:endParaRPr lang="fr-FR" sz="900" b="1" i="1" u="none" strike="noStrike" cap="none" spc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028700">
                        <a:defRPr/>
                      </a:pPr>
                      <a:endParaRPr lang="fr-FR" sz="900" b="1" i="1" u="none" strike="noStrike" cap="none" spc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028700">
                        <a:defRPr/>
                      </a:pPr>
                      <a:endParaRPr lang="fr-FR" sz="900" b="1" i="1" u="none" strike="noStrike" cap="none" spc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028700">
                        <a:defRPr/>
                      </a:pPr>
                      <a:endParaRPr lang="fr-FR" sz="900" b="1" i="1" u="none" strike="noStrike" cap="none" spc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028700">
                        <a:defRPr/>
                      </a:pPr>
                      <a:endParaRPr lang="fr-FR" sz="900" b="1" i="1" u="none" strike="noStrike" cap="none" spc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028700">
                        <a:defRPr/>
                      </a:pPr>
                      <a:r>
                        <a:rPr lang="fr-FR" sz="900" b="1" i="1" u="none" strike="noStrike" cap="none" spc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Apparitrice</a:t>
                      </a:r>
                    </a:p>
                    <a:p>
                      <a:pPr marL="0" algn="ctr" defTabSz="1028700">
                        <a:defRPr/>
                      </a:pPr>
                      <a:endParaRPr sz="900" b="1" i="1" u="none" strike="noStrike" cap="none" spc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b="0" dirty="0">
                          <a:solidFill>
                            <a:schemeClr val="dk1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Accueil</a:t>
                      </a:r>
                      <a:endParaRPr sz="900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b="0" dirty="0">
                          <a:solidFill>
                            <a:schemeClr val="dk1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Reprographie</a:t>
                      </a:r>
                      <a:endParaRPr sz="900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b="0" dirty="0">
                          <a:solidFill>
                            <a:schemeClr val="dk1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Logistique</a:t>
                      </a:r>
                    </a:p>
                    <a:p>
                      <a:pPr algn="ctr">
                        <a:defRPr/>
                      </a:pPr>
                      <a:r>
                        <a:rPr lang="fr-FR" sz="900" b="0" dirty="0">
                          <a:solidFill>
                            <a:schemeClr val="dk1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Préparation des locaux</a:t>
                      </a:r>
                    </a:p>
                    <a:p>
                      <a:pPr algn="ctr">
                        <a:defRPr/>
                      </a:pPr>
                      <a:r>
                        <a:rPr lang="fr-FR" sz="900" b="0" dirty="0">
                          <a:solidFill>
                            <a:schemeClr val="dk1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(détachée Direction du Patrimoine</a:t>
                      </a:r>
                    </a:p>
                    <a:p>
                      <a:pPr algn="ctr">
                        <a:defRPr/>
                      </a:pPr>
                      <a:r>
                        <a:rPr lang="fr-FR" sz="900" b="0" dirty="0">
                          <a:solidFill>
                            <a:schemeClr val="dk1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et de la Logistique)</a:t>
                      </a:r>
                    </a:p>
                    <a:p>
                      <a:pPr marL="0" marR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900" b="1" dirty="0">
                          <a:solidFill>
                            <a:schemeClr val="dk1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Mme Brigitte PIVARD</a:t>
                      </a:r>
                    </a:p>
                  </a:txBody>
                  <a:tcPr marT="0">
                    <a:solidFill>
                      <a:srgbClr val="EEF1F6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1028700">
                        <a:defRPr/>
                      </a:pPr>
                      <a:endParaRPr lang="fr-FR" sz="900" b="1" i="1" u="none" strike="noStrike" cap="none" spc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028700">
                        <a:defRPr/>
                      </a:pPr>
                      <a:endParaRPr lang="fr-FR" sz="900" b="1" i="1" u="none" strike="noStrike" cap="none" spc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028700">
                        <a:defRPr/>
                      </a:pPr>
                      <a:endParaRPr lang="fr-FR" sz="900" b="1" i="1" u="none" strike="noStrike" cap="none" spc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028700">
                        <a:defRPr/>
                      </a:pPr>
                      <a:endParaRPr lang="fr-FR" sz="900" b="1" i="1" u="none" strike="noStrike" cap="none" spc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028700">
                        <a:defRPr/>
                      </a:pPr>
                      <a:endParaRPr lang="fr-FR" sz="900" b="1" i="1" u="none" strike="noStrike" cap="none" spc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028700">
                        <a:defRPr/>
                      </a:pPr>
                      <a:endParaRPr lang="fr-FR" sz="900" b="1" i="1" u="none" strike="noStrike" cap="none" spc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028700">
                        <a:defRPr/>
                      </a:pPr>
                      <a:endParaRPr lang="fr-FR" sz="900" b="1" i="1" u="none" strike="noStrike" cap="none" spc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028700">
                        <a:defRPr/>
                      </a:pPr>
                      <a:r>
                        <a:rPr lang="fr-FR" sz="900" b="1" i="1" u="none" strike="noStrike" cap="none" spc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Gestionnaire</a:t>
                      </a:r>
                    </a:p>
                    <a:p>
                      <a:pPr marL="0" algn="ctr" defTabSz="1028700">
                        <a:defRPr/>
                      </a:pPr>
                      <a:r>
                        <a:rPr lang="fr-FR" sz="900" b="1" i="1" u="none" strike="noStrike" cap="none" spc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 du centre de documentation</a:t>
                      </a:r>
                    </a:p>
                    <a:p>
                      <a:pPr marL="0" algn="ctr" defTabSz="1028700">
                        <a:defRPr/>
                      </a:pPr>
                      <a:endParaRPr lang="fr-FR" sz="900" b="1" i="1" u="none" strike="noStrike" cap="none" spc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028700">
                        <a:defRPr/>
                      </a:pP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Mme Nathalie RIVIERE</a:t>
                      </a:r>
                      <a:endParaRPr sz="900" b="1" dirty="0">
                        <a:solidFill>
                          <a:schemeClr val="tx1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028700">
                        <a:defRPr/>
                      </a:pPr>
                      <a:endParaRPr lang="fr-FR" sz="900" b="0" dirty="0">
                        <a:solidFill>
                          <a:schemeClr val="tx1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028700">
                        <a:defRPr/>
                      </a:pPr>
                      <a:endParaRPr lang="fr-FR" sz="900" b="0" dirty="0">
                        <a:solidFill>
                          <a:schemeClr val="tx1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EF1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408">
                <a:tc gridSpan="4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fr-FR" sz="900" b="0" dirty="0">
                          <a:latin typeface="Ubuntu Light" panose="020B0304030602030204" pitchFamily="34" charset="0"/>
                        </a:rPr>
                        <a:t>Assistant de la Responsable,</a:t>
                      </a:r>
                      <a:endParaRPr sz="900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b="0" dirty="0">
                          <a:latin typeface="Ubuntu Light" panose="020B0304030602030204" pitchFamily="34" charset="0"/>
                        </a:rPr>
                        <a:t>Emplois du temps, réservations des salles, stages non obligatoires</a:t>
                      </a:r>
                      <a:endParaRPr sz="900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b="1" dirty="0">
                          <a:latin typeface="Ubuntu Light" panose="020B0304030602030204" pitchFamily="34" charset="0"/>
                        </a:rPr>
                        <a:t>M. Corentin CAMAX</a:t>
                      </a:r>
                      <a:endParaRPr sz="900" dirty="0">
                        <a:latin typeface="Ubuntu Light" panose="020B03040306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1" u="none" strike="noStrike" cap="none" spc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Gestionnaires du pôle professionnalisation</a:t>
                      </a:r>
                    </a:p>
                    <a:p>
                      <a:pPr algn="ctr">
                        <a:defRPr/>
                      </a:pPr>
                      <a:endParaRPr lang="fr-FR" sz="500" b="1" dirty="0">
                        <a:latin typeface="Ubuntu Light" panose="020B0304030602030204" pitchFamily="34" charset="0"/>
                      </a:endParaRPr>
                    </a:p>
                    <a:p>
                      <a:pPr marL="0" algn="ctr" defTabSz="1028700">
                        <a:defRPr/>
                      </a:pP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DU MJPM</a:t>
                      </a:r>
                    </a:p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DU MJPM Exercice individuel de la profession</a:t>
                      </a:r>
                    </a:p>
                    <a:p>
                      <a:pPr marL="0" algn="ctr" defTabSz="1028700">
                        <a:defRPr/>
                      </a:pP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DU Expertise médicale en protection juridique des majeurs</a:t>
                      </a: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DU Certificat d’études juridiques et normandes</a:t>
                      </a: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DU </a:t>
                      </a:r>
                      <a:r>
                        <a:rPr lang="fr-FR" sz="800" b="0" i="0" u="none" strike="noStrike" cap="none" spc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Certificate</a:t>
                      </a: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800" b="0" i="0" u="none" strike="noStrike" cap="none" spc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legal</a:t>
                      </a: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800" b="0" i="0" u="none" strike="noStrike" cap="none" spc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english</a:t>
                      </a: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 and </a:t>
                      </a:r>
                      <a:r>
                        <a:rPr lang="fr-FR" sz="800" b="0" i="0" u="none" strike="noStrike" cap="none" spc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common</a:t>
                      </a: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800" b="0" i="0" u="none" strike="noStrike" cap="none" spc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law</a:t>
                      </a:r>
                      <a:endParaRPr lang="fr-FR" sz="800" b="0" i="0" u="none" strike="noStrike" cap="none" spc="0" dirty="0">
                        <a:ln>
                          <a:noFill/>
                        </a:ln>
                        <a:solidFill>
                          <a:prstClr val="black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L3 d’administration publique</a:t>
                      </a: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Prépa. Talents Normands</a:t>
                      </a:r>
                    </a:p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Prépa. concours Fonction publique</a:t>
                      </a:r>
                      <a:endParaRPr lang="fr-FR" sz="800" b="1" i="0" u="none" strike="noStrike" cap="none" spc="0" dirty="0">
                        <a:ln>
                          <a:noFill/>
                        </a:ln>
                        <a:solidFill>
                          <a:prstClr val="black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Mme Séverine HUBERT</a:t>
                      </a:r>
                      <a:endParaRPr lang="fr-FR" sz="800" b="1" i="1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endParaRPr lang="fr-FR" sz="800" b="1" dirty="0">
                        <a:latin typeface="Ubuntu Light" panose="020B0304030602030204" pitchFamily="34" charset="0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800" b="0" i="0" u="none" strike="noStrike" cap="none" spc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Form</a:t>
                      </a: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.  </a:t>
                      </a:r>
                      <a:r>
                        <a:rPr lang="fr-FR" sz="800" b="0" i="0" u="none" strike="noStrike" cap="none" spc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Profess</a:t>
                      </a: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. M2 CCA et Assurances</a:t>
                      </a:r>
                    </a:p>
                    <a:p>
                      <a:pPr marL="0" algn="ctr" defTabSz="1028700">
                        <a:defRPr/>
                      </a:pP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DU Expertise judiciaire</a:t>
                      </a:r>
                    </a:p>
                    <a:p>
                      <a:pPr marL="0" algn="ctr" defTabSz="1028700">
                        <a:defRPr/>
                      </a:pP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DU Délégué à la protection des données</a:t>
                      </a:r>
                    </a:p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Prépa. CRFPA, ENM et M2 JPP</a:t>
                      </a:r>
                    </a:p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latin typeface="Ubuntu Light" panose="020B0304030602030204" pitchFamily="34" charset="0"/>
                        </a:rPr>
                        <a:t>Mme Marianne RISTAT</a:t>
                      </a:r>
                    </a:p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0" i="0" dirty="0">
                        <a:solidFill>
                          <a:schemeClr val="dk1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i="0" u="none" strike="noStrike" cap="none" spc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Form</a:t>
                      </a: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.  </a:t>
                      </a:r>
                      <a:r>
                        <a:rPr lang="fr-FR" sz="800" b="0" i="0" u="none" strike="noStrike" cap="none" spc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Profess</a:t>
                      </a: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. M2 Droit du numérique</a:t>
                      </a:r>
                    </a:p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DU Droit de l’urbanisme</a:t>
                      </a:r>
                    </a:p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DU Instructeur du droit des sols</a:t>
                      </a:r>
                    </a:p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Collège d’excellence</a:t>
                      </a:r>
                    </a:p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dk1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M. William COLL</a:t>
                      </a:r>
                    </a:p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dirty="0">
                        <a:solidFill>
                          <a:schemeClr val="dk1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Contrôle de gestion des dossiers</a:t>
                      </a: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Livrets électroniques des apprenants </a:t>
                      </a: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Formations qualifiantes</a:t>
                      </a: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8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Référent communication</a:t>
                      </a:r>
                    </a:p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latin typeface="Ubuntu Light" panose="020B0304030602030204" pitchFamily="34" charset="0"/>
                        </a:rPr>
                        <a:t>A venir</a:t>
                      </a:r>
                    </a:p>
                  </a:txBody>
                  <a:tcPr marT="0" anchor="ctr">
                    <a:solidFill>
                      <a:srgbClr val="EEF1F6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82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fr-FR" sz="200" u="sng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b="1" i="1" u="none" strike="noStrike" cap="none" spc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Gestionnaires</a:t>
                      </a:r>
                      <a:endParaRPr sz="900" b="1" i="1" u="none" strike="noStrike" cap="none" spc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defRPr/>
                      </a:pPr>
                      <a:endParaRPr lang="fr-FR" sz="900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dirty="0">
                          <a:latin typeface="Ubuntu Light" panose="020B0304030602030204" pitchFamily="34" charset="0"/>
                        </a:rPr>
                        <a:t>L1 Droit</a:t>
                      </a:r>
                      <a:endParaRPr sz="900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b="1" dirty="0">
                          <a:latin typeface="Ubuntu Light" panose="020B0304030602030204" pitchFamily="34" charset="0"/>
                        </a:rPr>
                        <a:t>Mme Anne-Marie PERROUD</a:t>
                      </a:r>
                    </a:p>
                    <a:p>
                      <a:pPr algn="ctr">
                        <a:defRPr/>
                      </a:pPr>
                      <a:endParaRPr lang="fr-FR" sz="900" b="1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b="0" dirty="0">
                          <a:latin typeface="Ubuntu Light" panose="020B0304030602030204" pitchFamily="34" charset="0"/>
                        </a:rPr>
                        <a:t>L2, L3 et M1  Droit</a:t>
                      </a:r>
                    </a:p>
                    <a:p>
                      <a:pPr algn="ctr">
                        <a:defRPr/>
                      </a:pPr>
                      <a:r>
                        <a:rPr lang="fr-FR" sz="900" b="1" dirty="0">
                          <a:latin typeface="Ubuntu Light" panose="020B0304030602030204" pitchFamily="34" charset="0"/>
                        </a:rPr>
                        <a:t>Mme Floriane SIMON</a:t>
                      </a:r>
                      <a:endParaRPr sz="900" b="1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endParaRPr lang="fr-FR" sz="900" b="1" dirty="0">
                        <a:latin typeface="Ubuntu Light" panose="020B0304030602030204" pitchFamily="34" charset="0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9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L1, 2 &amp; 3 AES, Erasmus et Dispositif d’accompagne-</a:t>
                      </a:r>
                      <a:br>
                        <a:rPr lang="fr-FR" sz="9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</a:br>
                      <a:r>
                        <a:rPr lang="fr-FR" sz="9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ment des étudiants en licence</a:t>
                      </a:r>
                      <a:endParaRPr sz="900" dirty="0">
                        <a:latin typeface="Ubuntu Light" panose="020B0304030602030204" pitchFamily="34" charset="0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900" b="1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A venir</a:t>
                      </a:r>
                      <a:endParaRPr sz="900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endParaRPr lang="fr-FR" sz="900" b="1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endParaRPr lang="fr-FR" sz="1050" b="1" dirty="0">
                        <a:latin typeface="Ubuntu Light" panose="020B0304030602030204" pitchFamily="34" charset="0"/>
                      </a:endParaRPr>
                    </a:p>
                  </a:txBody>
                  <a:tcPr>
                    <a:solidFill>
                      <a:srgbClr val="EEF1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1" u="none" strike="noStrike" cap="none" spc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Gestionnaire</a:t>
                      </a:r>
                    </a:p>
                    <a:p>
                      <a:pPr algn="ctr">
                        <a:defRPr/>
                      </a:pPr>
                      <a:endParaRPr lang="fr-FR" sz="900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dirty="0">
                          <a:latin typeface="Ubuntu Light" panose="020B0304030602030204" pitchFamily="34" charset="0"/>
                        </a:rPr>
                        <a:t>Masters II</a:t>
                      </a:r>
                    </a:p>
                    <a:p>
                      <a:pPr algn="ctr">
                        <a:defRPr/>
                      </a:pPr>
                      <a:endParaRPr lang="fr-FR" sz="900" b="1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b="0" i="0" u="none" strike="noStrike" cap="none" spc="0" dirty="0">
                          <a:solidFill>
                            <a:schemeClr val="dk1"/>
                          </a:solidFill>
                          <a:latin typeface="Ubuntu Light" panose="020B0304030602030204" pitchFamily="34" charset="0"/>
                          <a:ea typeface="Calibri"/>
                          <a:cs typeface="Calibri"/>
                        </a:rPr>
                        <a:t>M2 Contrats, contentieux d’affaires (CCA)</a:t>
                      </a:r>
                      <a:endParaRPr lang="fr-FR" sz="900" b="0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b="0" dirty="0">
                          <a:latin typeface="Ubuntu Light" panose="020B0304030602030204" pitchFamily="34" charset="0"/>
                        </a:rPr>
                        <a:t>M2 Justice, procès, procédures (JPP)</a:t>
                      </a:r>
                      <a:endParaRPr sz="900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b="0" dirty="0">
                          <a:latin typeface="Ubuntu Light" panose="020B0304030602030204" pitchFamily="34" charset="0"/>
                        </a:rPr>
                        <a:t>M2 Protection des personnes vulnérables (PPV)</a:t>
                      </a:r>
                      <a:endParaRPr sz="900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b="0" dirty="0">
                          <a:latin typeface="Ubuntu Light" panose="020B0304030602030204" pitchFamily="34" charset="0"/>
                        </a:rPr>
                        <a:t>M2 Droit public</a:t>
                      </a:r>
                    </a:p>
                    <a:p>
                      <a:pPr algn="ctr">
                        <a:defRPr/>
                      </a:pPr>
                      <a:r>
                        <a:rPr lang="fr-FR" sz="9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M2 Droit du numérique</a:t>
                      </a:r>
                      <a:endParaRPr lang="fr-FR" sz="900" b="0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b="1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Mme Patricia </a:t>
                      </a:r>
                      <a:r>
                        <a:rPr lang="fr-FR" sz="900" b="1" dirty="0">
                          <a:latin typeface="Ubuntu Light" panose="020B0304030602030204" pitchFamily="34" charset="0"/>
                        </a:rPr>
                        <a:t>RICHARD</a:t>
                      </a:r>
                      <a:endParaRPr lang="fr-FR" sz="900" dirty="0">
                        <a:latin typeface="Ubuntu Light" panose="020B0304030602030204" pitchFamily="34" charset="0"/>
                      </a:endParaRPr>
                    </a:p>
                  </a:txBody>
                  <a:tcPr>
                    <a:solidFill>
                      <a:srgbClr val="EEF1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1" u="none" strike="noStrike" cap="none" spc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Gestionnaire</a:t>
                      </a:r>
                    </a:p>
                    <a:p>
                      <a:pPr algn="ctr">
                        <a:defRPr/>
                      </a:pPr>
                      <a:endParaRPr lang="fr-FR" sz="900" dirty="0">
                        <a:latin typeface="Ubuntu Light" panose="020B0304030602030204" pitchFamily="34" charset="0"/>
                      </a:endParaRPr>
                    </a:p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cap="none" spc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Diplôme supérieur du notariat</a:t>
                      </a:r>
                      <a:endParaRPr lang="fr-FR" sz="900" b="0" i="0" u="none" strike="noStrike" cap="none" spc="0" dirty="0">
                        <a:ln>
                          <a:noFill/>
                        </a:ln>
                        <a:solidFill>
                          <a:prstClr val="black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et</a:t>
                      </a:r>
                      <a:endParaRPr lang="fr-FR" sz="900" dirty="0">
                        <a:latin typeface="Ubuntu Light" panose="020B0304030602030204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dirty="0">
                          <a:latin typeface="Ubuntu Light" panose="020B0304030602030204" pitchFamily="34" charset="0"/>
                        </a:rPr>
                        <a:t>Masters II</a:t>
                      </a:r>
                      <a:endParaRPr sz="900" dirty="0">
                        <a:latin typeface="Ubuntu Light" panose="020B0304030602030204" pitchFamily="34" charset="0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900" b="0" i="0" u="none" strike="noStrike" cap="none" spc="0" dirty="0">
                        <a:ln>
                          <a:noFill/>
                        </a:ln>
                        <a:solidFill>
                          <a:prstClr val="black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900" b="0" i="0" u="none" strike="noStrike" cap="none" spc="0" dirty="0">
                          <a:solidFill>
                            <a:schemeClr val="dk1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M2 Droits des libertés</a:t>
                      </a:r>
                      <a:endParaRPr lang="fr-FR" sz="900" b="0" i="0" u="none" strike="noStrike" cap="none" spc="0" dirty="0">
                        <a:ln>
                          <a:noFill/>
                        </a:ln>
                        <a:solidFill>
                          <a:prstClr val="black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9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M2 Droit des assurances</a:t>
                      </a:r>
                      <a:endParaRPr sz="900" dirty="0">
                        <a:latin typeface="Ubuntu Light" panose="020B0304030602030204" pitchFamily="34" charset="0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9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M2 Diplôme juriste conseil d’entreprise (DJCE)</a:t>
                      </a:r>
                      <a:endParaRPr sz="900" dirty="0">
                        <a:latin typeface="Ubuntu Light" panose="020B0304030602030204" pitchFamily="34" charset="0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900" b="0" i="0" u="none" strike="noStrike" cap="none" spc="0" dirty="0">
                          <a:solidFill>
                            <a:schemeClr val="dk1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M2 Droit international et droit européen (DIDE)</a:t>
                      </a:r>
                    </a:p>
                    <a:p>
                      <a:pPr marL="0" marR="0" lvl="0" indent="0" algn="ctr" defTabSz="10287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M2 Droit notarial</a:t>
                      </a:r>
                      <a:endParaRPr lang="fr-FR" sz="900" b="0" i="0" u="none" strike="noStrike" cap="none" spc="0" dirty="0">
                        <a:ln>
                          <a:noFill/>
                        </a:ln>
                        <a:solidFill>
                          <a:schemeClr val="dk1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defRPr/>
                      </a:pPr>
                      <a:r>
                        <a:rPr lang="fr-FR" sz="900" b="1" dirty="0">
                          <a:latin typeface="Ubuntu Light" panose="020B0304030602030204" pitchFamily="34" charset="0"/>
                        </a:rPr>
                        <a:t>Mme Charlotte LOUVEL</a:t>
                      </a:r>
                    </a:p>
                  </a:txBody>
                  <a:tcPr>
                    <a:solidFill>
                      <a:srgbClr val="EEF1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28700">
                        <a:defRPr/>
                      </a:pPr>
                      <a:r>
                        <a:rPr lang="fr-FR" sz="900" b="1" i="1" u="none" strike="noStrike" cap="none" spc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Antenne d’Alençon</a:t>
                      </a:r>
                    </a:p>
                    <a:p>
                      <a:pPr algn="ctr">
                        <a:defRPr/>
                      </a:pPr>
                      <a:endParaRPr lang="fr-FR" sz="900" dirty="0">
                        <a:latin typeface="Ubuntu Light" panose="020B0304030602030204" pitchFamily="34" charset="0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900" b="0" i="1" u="none" strike="noStrike" cap="none" spc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Responsable</a:t>
                      </a: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900" b="1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Mme Béatrice</a:t>
                      </a: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900" b="1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LE ROYER</a:t>
                      </a:r>
                      <a:endParaRPr sz="900" dirty="0">
                        <a:latin typeface="Ubuntu Light" panose="020B0304030602030204" pitchFamily="34" charset="0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900" b="0" i="1" u="none" strike="noStrike" cap="none" spc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900" b="0" i="1" u="none" strike="noStrike" cap="none" spc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Secrétariat</a:t>
                      </a:r>
                      <a:endParaRPr sz="900" b="0" i="1" u="none" strike="noStrike" cap="none" spc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900" b="1" i="0" u="none" strike="noStrike" cap="none" spc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Ubuntu Light" panose="020B0304030602030204" pitchFamily="34" charset="0"/>
                          <a:ea typeface="+mn-ea"/>
                          <a:cs typeface="+mn-cs"/>
                        </a:rPr>
                        <a:t>Mme Clémence DELAUNAY</a:t>
                      </a:r>
                      <a:endParaRPr lang="fr-FR" sz="900" dirty="0">
                        <a:latin typeface="Ubuntu Light" panose="020B0304030602030204" pitchFamily="34" charset="0"/>
                      </a:endParaRPr>
                    </a:p>
                    <a:p>
                      <a:pPr marL="0" marR="0" lvl="0" indent="0" algn="ctr" defTabSz="10287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900" b="0" i="0" u="none" strike="noStrike" cap="none" spc="0" dirty="0">
                        <a:ln>
                          <a:noFill/>
                        </a:ln>
                        <a:solidFill>
                          <a:prstClr val="black"/>
                        </a:solidFill>
                        <a:latin typeface="Ubuntu Light" panose="020B0304030602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defRPr/>
                      </a:pPr>
                      <a:endParaRPr lang="fr-FR" sz="200" dirty="0">
                        <a:latin typeface="Ubuntu Light" panose="020B0304030602030204" pitchFamily="34" charset="0"/>
                      </a:endParaRPr>
                    </a:p>
                  </a:txBody>
                  <a:tcPr>
                    <a:solidFill>
                      <a:srgbClr val="EEF1F6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fr-FR" sz="10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fr-FR" sz="10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fr-FR" sz="10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fr-FR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Rectangle 6"/>
          <p:cNvSpPr/>
          <p:nvPr/>
        </p:nvSpPr>
        <p:spPr bwMode="auto">
          <a:xfrm>
            <a:off x="5576331" y="1116335"/>
            <a:ext cx="4108659" cy="356223"/>
          </a:xfrm>
          <a:prstGeom prst="rect">
            <a:avLst/>
          </a:prstGeom>
          <a:solidFill>
            <a:srgbClr val="9ED3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dirty="0">
                <a:latin typeface="Ubuntu Light" panose="020B0304030602030204" pitchFamily="34" charset="0"/>
              </a:rPr>
              <a:t>Directrice administrative</a:t>
            </a:r>
            <a:endParaRPr sz="1000" dirty="0">
              <a:latin typeface="Ubuntu Light" panose="020B0304030602030204" pitchFamily="34" charset="0"/>
            </a:endParaRPr>
          </a:p>
          <a:p>
            <a:pPr algn="ctr">
              <a:defRPr/>
            </a:pPr>
            <a:r>
              <a:rPr lang="fr-FR" sz="1000" b="1" dirty="0">
                <a:solidFill>
                  <a:srgbClr val="793905"/>
                </a:solidFill>
                <a:latin typeface="Ubuntu Light" panose="020B0304030602030204" pitchFamily="34" charset="0"/>
              </a:rPr>
              <a:t>Mme Laurence ALEXANDRE-LEVALOIS</a:t>
            </a:r>
            <a:endParaRPr sz="1000" dirty="0">
              <a:latin typeface="Ubuntu Light" panose="020B0304030602030204" pitchFamily="34" charset="0"/>
            </a:endParaRPr>
          </a:p>
        </p:txBody>
      </p:sp>
      <p:sp>
        <p:nvSpPr>
          <p:cNvPr id="18" name="Rectangle 9"/>
          <p:cNvSpPr/>
          <p:nvPr/>
        </p:nvSpPr>
        <p:spPr bwMode="auto">
          <a:xfrm>
            <a:off x="5576331" y="1548383"/>
            <a:ext cx="4108659" cy="36500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400" dirty="0">
              <a:latin typeface="Ubuntu Light" panose="020B0304030602030204" pitchFamily="34" charset="0"/>
            </a:endParaRPr>
          </a:p>
          <a:p>
            <a:pPr algn="ctr">
              <a:defRPr/>
            </a:pPr>
            <a:r>
              <a:rPr lang="fr-FR" sz="1000" b="1" dirty="0">
                <a:latin typeface="Ubuntu Light" panose="020B0304030602030204" pitchFamily="34" charset="0"/>
              </a:rPr>
              <a:t>Secrétaire de direction</a:t>
            </a:r>
            <a:endParaRPr sz="1000" dirty="0">
              <a:latin typeface="Ubuntu Light" panose="020B0304030602030204" pitchFamily="34" charset="0"/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dk1"/>
                </a:solidFill>
                <a:latin typeface="Ubuntu Light" panose="020B0304030602030204" pitchFamily="34" charset="0"/>
              </a:rPr>
              <a:t>Mme Charlotte SAMUEL BIYOGHE CARRIEU</a:t>
            </a:r>
            <a:endParaRPr sz="1000" dirty="0">
              <a:latin typeface="Ubuntu Light" panose="020B0304030602030204" pitchFamily="34" charset="0"/>
            </a:endParaRPr>
          </a:p>
          <a:p>
            <a:pPr algn="ctr">
              <a:defRPr/>
            </a:pPr>
            <a:endParaRPr lang="fr-FR" sz="1050" b="1" dirty="0">
              <a:solidFill>
                <a:schemeClr val="dk1"/>
              </a:solidFill>
              <a:latin typeface="Ubuntu Light" panose="020B0304030602030204" pitchFamily="34" charset="0"/>
            </a:endParaRPr>
          </a:p>
        </p:txBody>
      </p:sp>
      <p:sp>
        <p:nvSpPr>
          <p:cNvPr id="19" name="ZoneTexte 12"/>
          <p:cNvSpPr>
            <a:spLocks/>
          </p:cNvSpPr>
          <p:nvPr/>
        </p:nvSpPr>
        <p:spPr bwMode="auto">
          <a:xfrm>
            <a:off x="125548" y="123999"/>
            <a:ext cx="9184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000" dirty="0">
                <a:latin typeface="Ubuntu Light" panose="020B0304030602030204" pitchFamily="34" charset="0"/>
              </a:rPr>
              <a:t>18/11/2024</a:t>
            </a:r>
          </a:p>
        </p:txBody>
      </p:sp>
      <p:sp>
        <p:nvSpPr>
          <p:cNvPr id="20" name="ZoneTexte 1"/>
          <p:cNvSpPr>
            <a:spLocks/>
          </p:cNvSpPr>
          <p:nvPr/>
        </p:nvSpPr>
        <p:spPr bwMode="auto">
          <a:xfrm>
            <a:off x="5508526" y="2463356"/>
            <a:ext cx="916757" cy="6690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900" dirty="0">
                <a:latin typeface="Ubuntu Light" panose="020B0304030602030204" pitchFamily="34" charset="0"/>
              </a:rPr>
              <a:t>Responsable</a:t>
            </a:r>
            <a:endParaRPr sz="900" dirty="0">
              <a:latin typeface="Ubuntu Light" panose="020B0304030602030204" pitchFamily="34" charset="0"/>
            </a:endParaRPr>
          </a:p>
          <a:p>
            <a:pPr algn="ctr">
              <a:defRPr/>
            </a:pPr>
            <a:r>
              <a:rPr lang="fr-FR" sz="900" b="1" dirty="0">
                <a:latin typeface="Ubuntu Light" panose="020B0304030602030204" pitchFamily="34" charset="0"/>
              </a:rPr>
              <a:t>Mme Pénélope COCHENNEC</a:t>
            </a:r>
          </a:p>
        </p:txBody>
      </p:sp>
      <p:sp>
        <p:nvSpPr>
          <p:cNvPr id="21" name="ZoneTexte 2"/>
          <p:cNvSpPr>
            <a:spLocks/>
          </p:cNvSpPr>
          <p:nvPr/>
        </p:nvSpPr>
        <p:spPr bwMode="auto">
          <a:xfrm>
            <a:off x="4589766" y="2460563"/>
            <a:ext cx="883313" cy="50331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900" dirty="0">
                <a:latin typeface="Ubuntu Light" panose="020B0304030602030204" pitchFamily="34" charset="0"/>
              </a:rPr>
              <a:t>Responsable</a:t>
            </a:r>
            <a:endParaRPr sz="900" dirty="0">
              <a:latin typeface="Ubuntu Light" panose="020B0304030602030204" pitchFamily="34" charset="0"/>
            </a:endParaRPr>
          </a:p>
          <a:p>
            <a:pPr algn="ctr">
              <a:defRPr/>
            </a:pPr>
            <a:r>
              <a:rPr lang="fr-FR" sz="900" b="1" dirty="0">
                <a:latin typeface="Ubuntu Light" panose="020B0304030602030204" pitchFamily="34" charset="0"/>
              </a:rPr>
              <a:t>Mme Elodie BASTIN</a:t>
            </a:r>
          </a:p>
        </p:txBody>
      </p:sp>
      <p:sp>
        <p:nvSpPr>
          <p:cNvPr id="22" name="ZoneTexte 11"/>
          <p:cNvSpPr>
            <a:spLocks/>
          </p:cNvSpPr>
          <p:nvPr/>
        </p:nvSpPr>
        <p:spPr bwMode="auto">
          <a:xfrm>
            <a:off x="5580534" y="3348583"/>
            <a:ext cx="84205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900" b="1" i="1" dirty="0">
                <a:solidFill>
                  <a:schemeClr val="accent1">
                    <a:lumMod val="75000"/>
                  </a:schemeClr>
                </a:solidFill>
                <a:latin typeface="Ubuntu Light" panose="020B0304030602030204" pitchFamily="34" charset="0"/>
              </a:rPr>
              <a:t>Laboratoire</a:t>
            </a:r>
          </a:p>
          <a:p>
            <a:pPr algn="ctr">
              <a:defRPr/>
            </a:pPr>
            <a:r>
              <a:rPr lang="fr-FR" sz="900" b="1" i="1" dirty="0">
                <a:solidFill>
                  <a:schemeClr val="accent1">
                    <a:lumMod val="75000"/>
                  </a:schemeClr>
                </a:solidFill>
                <a:latin typeface="Ubuntu Light" panose="020B0304030602030204" pitchFamily="34" charset="0"/>
              </a:rPr>
              <a:t>Institut caennais de recherche juridique</a:t>
            </a:r>
            <a:endParaRPr sz="900" b="1" i="1" dirty="0">
              <a:solidFill>
                <a:schemeClr val="accent1">
                  <a:lumMod val="75000"/>
                </a:schemeClr>
              </a:solidFill>
              <a:latin typeface="Ubuntu Light" panose="020B0304030602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BA9A5B3-7C3F-428B-B30D-D07BB7F1D908}"/>
              </a:ext>
            </a:extLst>
          </p:cNvPr>
          <p:cNvSpPr/>
          <p:nvPr/>
        </p:nvSpPr>
        <p:spPr>
          <a:xfrm>
            <a:off x="6460730" y="2460563"/>
            <a:ext cx="1856107" cy="4361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900" b="0" dirty="0">
                <a:solidFill>
                  <a:schemeClr val="tx1"/>
                </a:solidFill>
                <a:latin typeface="Ubuntu Light" panose="020B0304030602030204" pitchFamily="34" charset="0"/>
              </a:rPr>
              <a:t>Responsable</a:t>
            </a:r>
          </a:p>
          <a:p>
            <a:pPr marL="0" marR="0" lvl="0" indent="0" algn="ctr" defTabSz="10287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900" b="1" dirty="0">
                <a:solidFill>
                  <a:schemeClr val="tx1"/>
                </a:solidFill>
                <a:latin typeface="Ubuntu Light" panose="020B0304030602030204" pitchFamily="34" charset="0"/>
                <a:ea typeface="+mn-ea"/>
                <a:cs typeface="+mn-cs"/>
              </a:rPr>
              <a:t>Mme Sylvie</a:t>
            </a:r>
          </a:p>
          <a:p>
            <a:pPr marL="0" marR="0" lvl="0" indent="0" algn="ctr" defTabSz="10287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900" b="1" dirty="0">
                <a:solidFill>
                  <a:schemeClr val="tx1"/>
                </a:solidFill>
                <a:latin typeface="Ubuntu Light" panose="020B0304030602030204" pitchFamily="34" charset="0"/>
                <a:ea typeface="+mn-ea"/>
                <a:cs typeface="+mn-cs"/>
              </a:rPr>
              <a:t>WIMART-ROUSSEAU</a:t>
            </a:r>
            <a:endParaRPr lang="fr-FR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409</Words>
  <Application>Microsoft Office PowerPoint</Application>
  <DocSecurity>0</DocSecurity>
  <PresentationFormat>Personnalisé</PresentationFormat>
  <Paragraphs>149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Ubuntu Light</vt:lpstr>
      <vt:lpstr>Thème Office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bouet01</dc:creator>
  <cp:keywords/>
  <dc:description/>
  <cp:lastModifiedBy>Laurence Alexandre-Levalois</cp:lastModifiedBy>
  <cp:revision>207</cp:revision>
  <cp:lastPrinted>2025-01-17T09:13:56Z</cp:lastPrinted>
  <dcterms:created xsi:type="dcterms:W3CDTF">2010-09-20T13:58:50Z</dcterms:created>
  <dcterms:modified xsi:type="dcterms:W3CDTF">2025-01-17T09:15:17Z</dcterms:modified>
  <cp:category/>
  <dc:identifier/>
  <cp:contentStatus/>
  <dc:language/>
  <cp:version/>
</cp:coreProperties>
</file>